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93" r:id="rId2"/>
    <p:sldId id="294" r:id="rId3"/>
    <p:sldId id="286" r:id="rId4"/>
    <p:sldId id="295" r:id="rId5"/>
    <p:sldId id="307" r:id="rId6"/>
    <p:sldId id="296" r:id="rId7"/>
    <p:sldId id="298" r:id="rId8"/>
    <p:sldId id="299" r:id="rId9"/>
    <p:sldId id="300" r:id="rId10"/>
    <p:sldId id="315" r:id="rId11"/>
    <p:sldId id="302" r:id="rId12"/>
    <p:sldId id="316" r:id="rId13"/>
    <p:sldId id="318" r:id="rId14"/>
    <p:sldId id="319" r:id="rId15"/>
    <p:sldId id="305" r:id="rId16"/>
    <p:sldId id="306" r:id="rId17"/>
    <p:sldId id="308" r:id="rId18"/>
    <p:sldId id="309" r:id="rId19"/>
    <p:sldId id="310" r:id="rId20"/>
    <p:sldId id="311" r:id="rId21"/>
    <p:sldId id="312" r:id="rId22"/>
    <p:sldId id="320"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2E9FED-4A5A-440E-9ADD-96E04009DFF9}" type="datetimeFigureOut">
              <a:rPr lang="en-US" smtClean="0"/>
              <a:t>8/10/23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7E8E53-FB47-4CBB-8CE0-B6A37821A0A1}" type="slidenum">
              <a:rPr lang="en-US" smtClean="0"/>
              <a:t>‹#›</a:t>
            </a:fld>
            <a:endParaRPr lang="en-US"/>
          </a:p>
        </p:txBody>
      </p:sp>
    </p:spTree>
    <p:extLst>
      <p:ext uri="{BB962C8B-B14F-4D97-AF65-F5344CB8AC3E}">
        <p14:creationId xmlns:p14="http://schemas.microsoft.com/office/powerpoint/2010/main" val="267693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D4560C-E380-1943-B5D7-49A23CA338C0}"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87964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D4560C-E380-1943-B5D7-49A23CA338C0}"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379559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D4560C-E380-1943-B5D7-49A23CA338C0}"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20063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D4560C-E380-1943-B5D7-49A23CA338C0}"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161795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D4560C-E380-1943-B5D7-49A23CA338C0}" type="datetimeFigureOut">
              <a:rPr lang="en-US" smtClean="0"/>
              <a:pPr/>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377145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D4560C-E380-1943-B5D7-49A23CA338C0}" type="datetimeFigureOut">
              <a:rPr lang="en-US" smtClean="0"/>
              <a:pPr/>
              <a:t>8/10/23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296002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D4560C-E380-1943-B5D7-49A23CA338C0}" type="datetimeFigureOut">
              <a:rPr lang="en-US" smtClean="0"/>
              <a:pPr/>
              <a:t>8/10/23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21413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D4560C-E380-1943-B5D7-49A23CA338C0}" type="datetimeFigureOut">
              <a:rPr lang="en-US" smtClean="0"/>
              <a:pPr/>
              <a:t>8/10/23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193154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4560C-E380-1943-B5D7-49A23CA338C0}" type="datetimeFigureOut">
              <a:rPr lang="en-US" smtClean="0"/>
              <a:pPr/>
              <a:t>8/10/23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371838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D4560C-E380-1943-B5D7-49A23CA338C0}" type="datetimeFigureOut">
              <a:rPr lang="en-US" smtClean="0"/>
              <a:pPr/>
              <a:t>8/10/23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259609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D4560C-E380-1943-B5D7-49A23CA338C0}" type="datetimeFigureOut">
              <a:rPr lang="en-US" smtClean="0"/>
              <a:pPr/>
              <a:t>8/10/23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DACDF-E1A9-A04C-A5FF-FC2443684BF5}" type="slidenum">
              <a:rPr lang="en-US" smtClean="0"/>
              <a:pPr/>
              <a:t>‹#›</a:t>
            </a:fld>
            <a:endParaRPr lang="en-US"/>
          </a:p>
        </p:txBody>
      </p:sp>
    </p:spTree>
    <p:extLst>
      <p:ext uri="{BB962C8B-B14F-4D97-AF65-F5344CB8AC3E}">
        <p14:creationId xmlns:p14="http://schemas.microsoft.com/office/powerpoint/2010/main" val="106053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4560C-E380-1943-B5D7-49A23CA338C0}" type="datetimeFigureOut">
              <a:rPr lang="en-US" smtClean="0"/>
              <a:pPr/>
              <a:t>8/10/23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DACDF-E1A9-A04C-A5FF-FC2443684BF5}" type="slidenum">
              <a:rPr lang="en-US" smtClean="0"/>
              <a:pPr/>
              <a:t>‹#›</a:t>
            </a:fld>
            <a:endParaRPr lang="en-US"/>
          </a:p>
        </p:txBody>
      </p:sp>
      <p:pic>
        <p:nvPicPr>
          <p:cNvPr id="9" name="Picture 8" descr="Block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962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rwt091000@utdallas.edu" TargetMode="External"/><Relationship Id="rId2" Type="http://schemas.openxmlformats.org/officeDocument/2006/relationships/hyperlink" Target="mailto:plm021000@utdallas.ed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DG-Ship@utdallas.edu" TargetMode="External"/><Relationship Id="rId2" Type="http://schemas.openxmlformats.org/officeDocument/2006/relationships/hyperlink" Target="mailto:rwt091000@utdallas.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eShipGlobal Training Module</a:t>
            </a:r>
            <a:br>
              <a:rPr lang="en-US" dirty="0"/>
            </a:br>
            <a:r>
              <a:rPr lang="en-US" dirty="0"/>
              <a:t>Reference Guide</a:t>
            </a:r>
          </a:p>
        </p:txBody>
      </p:sp>
    </p:spTree>
    <p:extLst>
      <p:ext uri="{BB962C8B-B14F-4D97-AF65-F5344CB8AC3E}">
        <p14:creationId xmlns:p14="http://schemas.microsoft.com/office/powerpoint/2010/main" val="3407712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47731" y="5569085"/>
            <a:ext cx="5421781" cy="1202963"/>
          </a:xfrm>
          <a:prstGeom prst="rect">
            <a:avLst/>
          </a:prstGeom>
          <a:ln>
            <a:solidFill>
              <a:schemeClr val="tx1"/>
            </a:solidFill>
          </a:ln>
        </p:spPr>
      </p:pic>
      <p:sp>
        <p:nvSpPr>
          <p:cNvPr id="6" name="TextBox 5"/>
          <p:cNvSpPr txBox="1"/>
          <p:nvPr/>
        </p:nvSpPr>
        <p:spPr>
          <a:xfrm>
            <a:off x="2201661" y="169932"/>
            <a:ext cx="5552305" cy="461665"/>
          </a:xfrm>
          <a:prstGeom prst="rect">
            <a:avLst/>
          </a:prstGeom>
          <a:noFill/>
        </p:spPr>
        <p:txBody>
          <a:bodyPr wrap="square" rtlCol="0">
            <a:spAutoFit/>
          </a:bodyPr>
          <a:lstStyle/>
          <a:p>
            <a:r>
              <a:rPr lang="en-US" sz="2400" b="1" u="sng" dirty="0"/>
              <a:t>Package Info and Cost Allocation</a:t>
            </a:r>
          </a:p>
        </p:txBody>
      </p:sp>
      <p:pic>
        <p:nvPicPr>
          <p:cNvPr id="10" name="Picture 9" descr="Graphical user interface">
            <a:extLst>
              <a:ext uri="{FF2B5EF4-FFF2-40B4-BE49-F238E27FC236}">
                <a16:creationId xmlns:a16="http://schemas.microsoft.com/office/drawing/2014/main" id="{83DC728D-383B-E497-118F-CD5C2658D581}"/>
              </a:ext>
            </a:extLst>
          </p:cNvPr>
          <p:cNvPicPr>
            <a:picLocks noChangeAspect="1"/>
          </p:cNvPicPr>
          <p:nvPr/>
        </p:nvPicPr>
        <p:blipFill>
          <a:blip r:embed="rId3"/>
          <a:stretch>
            <a:fillRect/>
          </a:stretch>
        </p:blipFill>
        <p:spPr>
          <a:xfrm>
            <a:off x="916483" y="1100831"/>
            <a:ext cx="7311034" cy="4468254"/>
          </a:xfrm>
          <a:prstGeom prst="rect">
            <a:avLst/>
          </a:prstGeom>
        </p:spPr>
      </p:pic>
      <p:sp>
        <p:nvSpPr>
          <p:cNvPr id="11" name="TextBox 10">
            <a:extLst>
              <a:ext uri="{FF2B5EF4-FFF2-40B4-BE49-F238E27FC236}">
                <a16:creationId xmlns:a16="http://schemas.microsoft.com/office/drawing/2014/main" id="{2293820F-ABED-7BCA-9E5E-561C581A2131}"/>
              </a:ext>
            </a:extLst>
          </p:cNvPr>
          <p:cNvSpPr txBox="1"/>
          <p:nvPr/>
        </p:nvSpPr>
        <p:spPr>
          <a:xfrm>
            <a:off x="-1548277" y="1465086"/>
            <a:ext cx="2652668" cy="830997"/>
          </a:xfrm>
          <a:prstGeom prst="rect">
            <a:avLst/>
          </a:prstGeom>
          <a:solidFill>
            <a:schemeClr val="tx1"/>
          </a:solidFill>
        </p:spPr>
        <p:txBody>
          <a:bodyPr wrap="square" rtlCol="0">
            <a:spAutoFit/>
          </a:bodyPr>
          <a:lstStyle/>
          <a:p>
            <a:r>
              <a:rPr lang="en-US" sz="1600" dirty="0">
                <a:solidFill>
                  <a:schemeClr val="bg1"/>
                </a:solidFill>
              </a:rPr>
              <a:t>Select package type from the pulldown menu,  give weight and dimensions of shipment. </a:t>
            </a:r>
          </a:p>
        </p:txBody>
      </p:sp>
      <p:sp>
        <p:nvSpPr>
          <p:cNvPr id="12" name="Right Arrow 7">
            <a:extLst>
              <a:ext uri="{FF2B5EF4-FFF2-40B4-BE49-F238E27FC236}">
                <a16:creationId xmlns:a16="http://schemas.microsoft.com/office/drawing/2014/main" id="{129E0A1E-3B51-609F-3AA7-085137753FD1}"/>
              </a:ext>
            </a:extLst>
          </p:cNvPr>
          <p:cNvSpPr/>
          <p:nvPr/>
        </p:nvSpPr>
        <p:spPr>
          <a:xfrm>
            <a:off x="1107951" y="1635032"/>
            <a:ext cx="1021812" cy="32292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837418E-ED1F-92C4-36A3-5DFD00B22724}"/>
              </a:ext>
            </a:extLst>
          </p:cNvPr>
          <p:cNvSpPr txBox="1"/>
          <p:nvPr/>
        </p:nvSpPr>
        <p:spPr>
          <a:xfrm>
            <a:off x="7597890" y="4024271"/>
            <a:ext cx="2888382" cy="830997"/>
          </a:xfrm>
          <a:prstGeom prst="rect">
            <a:avLst/>
          </a:prstGeom>
          <a:solidFill>
            <a:schemeClr val="tx1"/>
          </a:solidFill>
        </p:spPr>
        <p:txBody>
          <a:bodyPr wrap="square" rtlCol="0">
            <a:spAutoFit/>
          </a:bodyPr>
          <a:lstStyle/>
          <a:p>
            <a:r>
              <a:rPr lang="en-US" sz="1600" dirty="0">
                <a:solidFill>
                  <a:schemeClr val="bg1"/>
                </a:solidFill>
              </a:rPr>
              <a:t>Fill in Item Description, Cost Center and Pickup Location and then Click on Show Quote</a:t>
            </a:r>
          </a:p>
        </p:txBody>
      </p:sp>
      <p:sp>
        <p:nvSpPr>
          <p:cNvPr id="14" name="Left Arrow 4">
            <a:extLst>
              <a:ext uri="{FF2B5EF4-FFF2-40B4-BE49-F238E27FC236}">
                <a16:creationId xmlns:a16="http://schemas.microsoft.com/office/drawing/2014/main" id="{44B326AD-EB3D-3B84-BC03-A9A08F11069D}"/>
              </a:ext>
            </a:extLst>
          </p:cNvPr>
          <p:cNvSpPr/>
          <p:nvPr/>
        </p:nvSpPr>
        <p:spPr>
          <a:xfrm>
            <a:off x="7408591" y="3548582"/>
            <a:ext cx="661212" cy="317139"/>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43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1031" y="1100831"/>
            <a:ext cx="7535807" cy="5625895"/>
          </a:xfrm>
          <a:prstGeom prst="rect">
            <a:avLst/>
          </a:prstGeom>
          <a:ln>
            <a:solidFill>
              <a:schemeClr val="tx1"/>
            </a:solidFill>
          </a:ln>
        </p:spPr>
      </p:pic>
      <p:sp>
        <p:nvSpPr>
          <p:cNvPr id="2" name="TextBox 1"/>
          <p:cNvSpPr txBox="1"/>
          <p:nvPr/>
        </p:nvSpPr>
        <p:spPr>
          <a:xfrm>
            <a:off x="6441891" y="2157185"/>
            <a:ext cx="2669893" cy="830997"/>
          </a:xfrm>
          <a:prstGeom prst="rect">
            <a:avLst/>
          </a:prstGeom>
          <a:solidFill>
            <a:schemeClr val="tx1"/>
          </a:solidFill>
        </p:spPr>
        <p:txBody>
          <a:bodyPr wrap="square" rtlCol="0">
            <a:spAutoFit/>
          </a:bodyPr>
          <a:lstStyle/>
          <a:p>
            <a:r>
              <a:rPr lang="en-US" sz="1600" dirty="0">
                <a:solidFill>
                  <a:schemeClr val="bg1"/>
                </a:solidFill>
              </a:rPr>
              <a:t>Select Carrier option and then click on the Ship button at the bottom of the screen.  </a:t>
            </a:r>
          </a:p>
        </p:txBody>
      </p:sp>
      <p:sp>
        <p:nvSpPr>
          <p:cNvPr id="3" name="TextBox 2"/>
          <p:cNvSpPr txBox="1"/>
          <p:nvPr/>
        </p:nvSpPr>
        <p:spPr>
          <a:xfrm>
            <a:off x="3204927" y="139619"/>
            <a:ext cx="5939073" cy="461665"/>
          </a:xfrm>
          <a:prstGeom prst="rect">
            <a:avLst/>
          </a:prstGeom>
          <a:noFill/>
        </p:spPr>
        <p:txBody>
          <a:bodyPr wrap="square" rtlCol="0">
            <a:spAutoFit/>
          </a:bodyPr>
          <a:lstStyle/>
          <a:p>
            <a:r>
              <a:rPr lang="en-US" sz="2400" b="1" u="sng" dirty="0"/>
              <a:t> Carrier Quotes</a:t>
            </a:r>
          </a:p>
        </p:txBody>
      </p:sp>
    </p:spTree>
    <p:extLst>
      <p:ext uri="{BB962C8B-B14F-4D97-AF65-F5344CB8AC3E}">
        <p14:creationId xmlns:p14="http://schemas.microsoft.com/office/powerpoint/2010/main" val="375930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1933" y="1178171"/>
            <a:ext cx="5915694" cy="4843513"/>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471934" y="6021684"/>
            <a:ext cx="5915693" cy="677880"/>
          </a:xfrm>
          <a:prstGeom prst="rect">
            <a:avLst/>
          </a:prstGeom>
          <a:ln>
            <a:solidFill>
              <a:schemeClr val="tx1"/>
            </a:solidFill>
          </a:ln>
        </p:spPr>
      </p:pic>
      <p:sp>
        <p:nvSpPr>
          <p:cNvPr id="4" name="Down Arrow 3"/>
          <p:cNvSpPr/>
          <p:nvPr/>
        </p:nvSpPr>
        <p:spPr>
          <a:xfrm>
            <a:off x="3349782" y="5069942"/>
            <a:ext cx="787652" cy="1104522"/>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992578" y="3847723"/>
            <a:ext cx="3539905" cy="584775"/>
          </a:xfrm>
          <a:prstGeom prst="rect">
            <a:avLst/>
          </a:prstGeom>
          <a:solidFill>
            <a:schemeClr val="tx1"/>
          </a:solidFill>
        </p:spPr>
        <p:txBody>
          <a:bodyPr wrap="square" rtlCol="0">
            <a:spAutoFit/>
          </a:bodyPr>
          <a:lstStyle/>
          <a:p>
            <a:r>
              <a:rPr lang="en-US" sz="1600" dirty="0">
                <a:solidFill>
                  <a:schemeClr val="bg1"/>
                </a:solidFill>
              </a:rPr>
              <a:t>Click on Complete Shipment. The next step is a Compliance Checklist. </a:t>
            </a:r>
          </a:p>
        </p:txBody>
      </p:sp>
      <p:sp>
        <p:nvSpPr>
          <p:cNvPr id="6" name="TextBox 5"/>
          <p:cNvSpPr txBox="1"/>
          <p:nvPr/>
        </p:nvSpPr>
        <p:spPr>
          <a:xfrm>
            <a:off x="3743608" y="191406"/>
            <a:ext cx="4698748" cy="461665"/>
          </a:xfrm>
          <a:prstGeom prst="rect">
            <a:avLst/>
          </a:prstGeom>
          <a:noFill/>
        </p:spPr>
        <p:txBody>
          <a:bodyPr wrap="square" rtlCol="0">
            <a:spAutoFit/>
          </a:bodyPr>
          <a:lstStyle/>
          <a:p>
            <a:r>
              <a:rPr lang="en-US" sz="2400" b="1" u="sng" dirty="0">
                <a:latin typeface="+mj-lt"/>
              </a:rPr>
              <a:t>Complete Shipment Process</a:t>
            </a:r>
          </a:p>
        </p:txBody>
      </p:sp>
    </p:spTree>
    <p:extLst>
      <p:ext uri="{BB962C8B-B14F-4D97-AF65-F5344CB8AC3E}">
        <p14:creationId xmlns:p14="http://schemas.microsoft.com/office/powerpoint/2010/main" val="396574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683480" y="195371"/>
            <a:ext cx="46999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685800" algn="l"/>
              </a:tabLst>
            </a:pPr>
            <a:r>
              <a:rPr kumimoji="0" lang="en-US" altLang="en-US" sz="2400" b="1" i="0" u="sng" strike="noStrike" cap="none" normalizeH="0" baseline="0" dirty="0">
                <a:ln>
                  <a:noFill/>
                </a:ln>
                <a:solidFill>
                  <a:schemeClr val="tx1"/>
                </a:solidFill>
                <a:effectLst/>
                <a:latin typeface="+mj-lt"/>
                <a:cs typeface="Arial" panose="020B0604020202020204" pitchFamily="34" charset="0"/>
              </a:rPr>
              <a:t>Checklist for Export Control</a:t>
            </a:r>
            <a:br>
              <a:rPr kumimoji="0" lang="en-US" altLang="en-US" sz="2400" b="1" i="0" u="sng" strike="noStrike" cap="none" normalizeH="0" baseline="0" dirty="0">
                <a:ln>
                  <a:noFill/>
                </a:ln>
                <a:solidFill>
                  <a:schemeClr val="tx1"/>
                </a:solidFill>
                <a:effectLst/>
                <a:latin typeface="+mj-lt"/>
              </a:rPr>
            </a:br>
            <a:endParaRPr kumimoji="0" lang="en-US" altLang="en-US" sz="2400" b="1" i="0" u="sng" strike="noStrike" cap="none" normalizeH="0" baseline="0" dirty="0">
              <a:ln>
                <a:noFill/>
              </a:ln>
              <a:solidFill>
                <a:schemeClr val="tx1"/>
              </a:solidFill>
              <a:effectLst/>
              <a:latin typeface="+mj-lt"/>
            </a:endParaRPr>
          </a:p>
        </p:txBody>
      </p:sp>
      <p:pic>
        <p:nvPicPr>
          <p:cNvPr id="9" name="Picture 8"/>
          <p:cNvPicPr>
            <a:picLocks noChangeAspect="1"/>
          </p:cNvPicPr>
          <p:nvPr/>
        </p:nvPicPr>
        <p:blipFill>
          <a:blip r:embed="rId2"/>
          <a:stretch>
            <a:fillRect/>
          </a:stretch>
        </p:blipFill>
        <p:spPr>
          <a:xfrm>
            <a:off x="725628" y="1097954"/>
            <a:ext cx="4973207" cy="4894768"/>
          </a:xfrm>
          <a:prstGeom prst="rect">
            <a:avLst/>
          </a:prstGeom>
          <a:ln>
            <a:solidFill>
              <a:schemeClr val="tx1"/>
            </a:solidFill>
          </a:ln>
        </p:spPr>
      </p:pic>
      <p:sp>
        <p:nvSpPr>
          <p:cNvPr id="15" name="TextBox 14"/>
          <p:cNvSpPr txBox="1"/>
          <p:nvPr/>
        </p:nvSpPr>
        <p:spPr>
          <a:xfrm>
            <a:off x="2287524" y="6064308"/>
            <a:ext cx="4465173" cy="400110"/>
          </a:xfrm>
          <a:prstGeom prst="rect">
            <a:avLst/>
          </a:prstGeom>
          <a:noFill/>
        </p:spPr>
        <p:txBody>
          <a:bodyPr wrap="square" rtlCol="0">
            <a:spAutoFit/>
          </a:bodyPr>
          <a:lstStyle/>
          <a:p>
            <a:r>
              <a:rPr lang="en-US" sz="1000" b="1" dirty="0"/>
              <a:t>By checking this box you certify that you understand and will comply with all applicable export control laws and regulations</a:t>
            </a:r>
          </a:p>
        </p:txBody>
      </p:sp>
      <p:sp>
        <p:nvSpPr>
          <p:cNvPr id="16" name="Rectangle 15"/>
          <p:cNvSpPr/>
          <p:nvPr/>
        </p:nvSpPr>
        <p:spPr>
          <a:xfrm>
            <a:off x="1975448" y="6154670"/>
            <a:ext cx="222849" cy="219386"/>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157268" y="6536004"/>
            <a:ext cx="1250830" cy="189781"/>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367002" y="6488280"/>
            <a:ext cx="802389" cy="276999"/>
          </a:xfrm>
          <a:prstGeom prst="rect">
            <a:avLst/>
          </a:prstGeom>
          <a:noFill/>
        </p:spPr>
        <p:txBody>
          <a:bodyPr wrap="square" rtlCol="0">
            <a:spAutoFit/>
          </a:bodyPr>
          <a:lstStyle/>
          <a:p>
            <a:r>
              <a:rPr lang="en-US" sz="1200" dirty="0"/>
              <a:t>Continue</a:t>
            </a:r>
          </a:p>
        </p:txBody>
      </p:sp>
      <p:sp>
        <p:nvSpPr>
          <p:cNvPr id="19" name="TextBox 18"/>
          <p:cNvSpPr txBox="1"/>
          <p:nvPr/>
        </p:nvSpPr>
        <p:spPr>
          <a:xfrm>
            <a:off x="5396891" y="2872745"/>
            <a:ext cx="2986506" cy="1077218"/>
          </a:xfrm>
          <a:prstGeom prst="rect">
            <a:avLst/>
          </a:prstGeom>
          <a:solidFill>
            <a:schemeClr val="tx1"/>
          </a:solidFill>
        </p:spPr>
        <p:txBody>
          <a:bodyPr wrap="square" rtlCol="0">
            <a:spAutoFit/>
          </a:bodyPr>
          <a:lstStyle/>
          <a:p>
            <a:r>
              <a:rPr lang="en-US" sz="1600" dirty="0">
                <a:solidFill>
                  <a:schemeClr val="bg1"/>
                </a:solidFill>
              </a:rPr>
              <a:t>This Checklist will provide time/date stamp and allows the user to acknowledge items they are shipping.   </a:t>
            </a:r>
          </a:p>
        </p:txBody>
      </p:sp>
    </p:spTree>
    <p:extLst>
      <p:ext uri="{BB962C8B-B14F-4D97-AF65-F5344CB8AC3E}">
        <p14:creationId xmlns:p14="http://schemas.microsoft.com/office/powerpoint/2010/main" val="289405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6293" y="1227971"/>
            <a:ext cx="5411661" cy="426655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896293" y="5494522"/>
            <a:ext cx="5411661" cy="1005355"/>
          </a:xfrm>
          <a:prstGeom prst="rect">
            <a:avLst/>
          </a:prstGeom>
          <a:ln>
            <a:solidFill>
              <a:schemeClr val="tx1"/>
            </a:solidFill>
          </a:ln>
        </p:spPr>
      </p:pic>
      <p:sp>
        <p:nvSpPr>
          <p:cNvPr id="5" name="TextBox 4"/>
          <p:cNvSpPr txBox="1"/>
          <p:nvPr/>
        </p:nvSpPr>
        <p:spPr>
          <a:xfrm>
            <a:off x="2808790" y="222616"/>
            <a:ext cx="6998328" cy="461665"/>
          </a:xfrm>
          <a:prstGeom prst="rect">
            <a:avLst/>
          </a:prstGeom>
          <a:noFill/>
        </p:spPr>
        <p:txBody>
          <a:bodyPr wrap="square" rtlCol="0">
            <a:spAutoFit/>
          </a:bodyPr>
          <a:lstStyle/>
          <a:p>
            <a:r>
              <a:rPr lang="en-US" sz="2400" b="1" u="sng" dirty="0"/>
              <a:t>Printing Airway Bills &amp; Supporting Documents</a:t>
            </a:r>
          </a:p>
        </p:txBody>
      </p:sp>
      <p:sp>
        <p:nvSpPr>
          <p:cNvPr id="6" name="TextBox 5"/>
          <p:cNvSpPr txBox="1"/>
          <p:nvPr/>
        </p:nvSpPr>
        <p:spPr>
          <a:xfrm>
            <a:off x="6482283" y="3361246"/>
            <a:ext cx="2498755" cy="1077218"/>
          </a:xfrm>
          <a:prstGeom prst="rect">
            <a:avLst/>
          </a:prstGeom>
          <a:solidFill>
            <a:schemeClr val="tx1"/>
          </a:solidFill>
        </p:spPr>
        <p:txBody>
          <a:bodyPr wrap="square" rtlCol="0">
            <a:spAutoFit/>
          </a:bodyPr>
          <a:lstStyle/>
          <a:p>
            <a:r>
              <a:rPr lang="en-US" sz="1600" dirty="0">
                <a:solidFill>
                  <a:schemeClr val="bg1"/>
                </a:solidFill>
              </a:rPr>
              <a:t>After the Export Checklist, the user will now be able to print  Airway bills and supporting documents.  </a:t>
            </a:r>
            <a:endParaRPr lang="en-US" dirty="0">
              <a:solidFill>
                <a:schemeClr val="bg1"/>
              </a:solidFill>
            </a:endParaRPr>
          </a:p>
        </p:txBody>
      </p:sp>
    </p:spTree>
    <p:extLst>
      <p:ext uri="{BB962C8B-B14F-4D97-AF65-F5344CB8AC3E}">
        <p14:creationId xmlns:p14="http://schemas.microsoft.com/office/powerpoint/2010/main" val="84715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5137" y="1211382"/>
            <a:ext cx="6459925" cy="5337359"/>
          </a:xfrm>
          <a:prstGeom prst="rect">
            <a:avLst/>
          </a:prstGeom>
          <a:ln>
            <a:solidFill>
              <a:schemeClr val="tx1"/>
            </a:solidFill>
          </a:ln>
        </p:spPr>
      </p:pic>
      <p:sp>
        <p:nvSpPr>
          <p:cNvPr id="4" name="TextBox 3"/>
          <p:cNvSpPr txBox="1"/>
          <p:nvPr/>
        </p:nvSpPr>
        <p:spPr>
          <a:xfrm>
            <a:off x="244443" y="1802560"/>
            <a:ext cx="3041965" cy="830997"/>
          </a:xfrm>
          <a:prstGeom prst="rect">
            <a:avLst/>
          </a:prstGeom>
          <a:solidFill>
            <a:schemeClr val="tx1"/>
          </a:solidFill>
        </p:spPr>
        <p:txBody>
          <a:bodyPr wrap="square" rtlCol="0">
            <a:spAutoFit/>
          </a:bodyPr>
          <a:lstStyle/>
          <a:p>
            <a:r>
              <a:rPr lang="en-US" sz="1600" dirty="0">
                <a:solidFill>
                  <a:schemeClr val="bg1"/>
                </a:solidFill>
              </a:rPr>
              <a:t>Shipment History will display a list of individual user shipments as well as status of each shipment. </a:t>
            </a:r>
          </a:p>
        </p:txBody>
      </p:sp>
      <p:sp>
        <p:nvSpPr>
          <p:cNvPr id="5" name="TextBox 4"/>
          <p:cNvSpPr txBox="1"/>
          <p:nvPr/>
        </p:nvSpPr>
        <p:spPr>
          <a:xfrm>
            <a:off x="2634558" y="162965"/>
            <a:ext cx="6138249" cy="461665"/>
          </a:xfrm>
          <a:prstGeom prst="rect">
            <a:avLst/>
          </a:prstGeom>
          <a:noFill/>
        </p:spPr>
        <p:txBody>
          <a:bodyPr wrap="square" rtlCol="0">
            <a:spAutoFit/>
          </a:bodyPr>
          <a:lstStyle/>
          <a:p>
            <a:r>
              <a:rPr lang="en-US" sz="2400" b="1" u="sng" dirty="0"/>
              <a:t>User View of Current and Previous Shipments</a:t>
            </a:r>
          </a:p>
        </p:txBody>
      </p:sp>
    </p:spTree>
    <p:extLst>
      <p:ext uri="{BB962C8B-B14F-4D97-AF65-F5344CB8AC3E}">
        <p14:creationId xmlns:p14="http://schemas.microsoft.com/office/powerpoint/2010/main" val="336387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823" y="1258493"/>
            <a:ext cx="5128973" cy="2697306"/>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3655751" y="3213980"/>
            <a:ext cx="5415822" cy="3458945"/>
          </a:xfrm>
          <a:prstGeom prst="rect">
            <a:avLst/>
          </a:prstGeom>
          <a:ln>
            <a:solidFill>
              <a:schemeClr val="tx1"/>
            </a:solidFill>
          </a:ln>
        </p:spPr>
      </p:pic>
      <p:sp>
        <p:nvSpPr>
          <p:cNvPr id="4" name="TextBox 3"/>
          <p:cNvSpPr txBox="1"/>
          <p:nvPr/>
        </p:nvSpPr>
        <p:spPr>
          <a:xfrm>
            <a:off x="4074060" y="226337"/>
            <a:ext cx="3992578" cy="461665"/>
          </a:xfrm>
          <a:prstGeom prst="rect">
            <a:avLst/>
          </a:prstGeom>
          <a:noFill/>
        </p:spPr>
        <p:txBody>
          <a:bodyPr wrap="square" rtlCol="0">
            <a:spAutoFit/>
          </a:bodyPr>
          <a:lstStyle/>
          <a:p>
            <a:r>
              <a:rPr lang="en-US" sz="2400" b="1" u="sng" dirty="0"/>
              <a:t>Item Classification Review</a:t>
            </a:r>
          </a:p>
        </p:txBody>
      </p:sp>
      <p:sp>
        <p:nvSpPr>
          <p:cNvPr id="5" name="TextBox 4"/>
          <p:cNvSpPr txBox="1"/>
          <p:nvPr/>
        </p:nvSpPr>
        <p:spPr>
          <a:xfrm>
            <a:off x="4762123" y="1729213"/>
            <a:ext cx="3788875" cy="584775"/>
          </a:xfrm>
          <a:prstGeom prst="rect">
            <a:avLst/>
          </a:prstGeom>
          <a:solidFill>
            <a:schemeClr val="tx1"/>
          </a:solidFill>
        </p:spPr>
        <p:txBody>
          <a:bodyPr wrap="square" rtlCol="0">
            <a:spAutoFit/>
          </a:bodyPr>
          <a:lstStyle/>
          <a:p>
            <a:r>
              <a:rPr lang="en-US" sz="1600" dirty="0">
                <a:solidFill>
                  <a:schemeClr val="bg1"/>
                </a:solidFill>
              </a:rPr>
              <a:t>In this example, Product was selected to show the additional US Compliance codes. </a:t>
            </a:r>
          </a:p>
        </p:txBody>
      </p:sp>
      <p:sp>
        <p:nvSpPr>
          <p:cNvPr id="7" name="Left Arrow 6"/>
          <p:cNvSpPr/>
          <p:nvPr/>
        </p:nvSpPr>
        <p:spPr>
          <a:xfrm rot="20103208">
            <a:off x="1285127" y="2500314"/>
            <a:ext cx="1511466" cy="439468"/>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26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9129" y="1274954"/>
            <a:ext cx="5852290" cy="4661297"/>
          </a:xfrm>
          <a:prstGeom prst="rect">
            <a:avLst/>
          </a:prstGeom>
          <a:ln>
            <a:solidFill>
              <a:schemeClr val="tx1"/>
            </a:solidFill>
          </a:ln>
        </p:spPr>
      </p:pic>
      <p:sp>
        <p:nvSpPr>
          <p:cNvPr id="5" name="Left Arrow 4"/>
          <p:cNvSpPr/>
          <p:nvPr/>
        </p:nvSpPr>
        <p:spPr>
          <a:xfrm>
            <a:off x="4028791" y="4795241"/>
            <a:ext cx="2064190" cy="253497"/>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3512745" y="5107496"/>
            <a:ext cx="2190939" cy="316871"/>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08215" y="191422"/>
            <a:ext cx="3829616" cy="461665"/>
          </a:xfrm>
          <a:prstGeom prst="rect">
            <a:avLst/>
          </a:prstGeom>
          <a:noFill/>
        </p:spPr>
        <p:txBody>
          <a:bodyPr wrap="square" rtlCol="0">
            <a:spAutoFit/>
          </a:bodyPr>
          <a:lstStyle/>
          <a:p>
            <a:r>
              <a:rPr lang="en-US" sz="2400" b="1" u="sng" dirty="0"/>
              <a:t>Schedule B Lookup</a:t>
            </a:r>
          </a:p>
        </p:txBody>
      </p:sp>
      <p:sp>
        <p:nvSpPr>
          <p:cNvPr id="8" name="Rectangle 7"/>
          <p:cNvSpPr/>
          <p:nvPr/>
        </p:nvSpPr>
        <p:spPr>
          <a:xfrm>
            <a:off x="4454305" y="3254608"/>
            <a:ext cx="4463361" cy="1323439"/>
          </a:xfrm>
          <a:prstGeom prst="rect">
            <a:avLst/>
          </a:prstGeom>
          <a:solidFill>
            <a:schemeClr val="tx1"/>
          </a:solidFill>
        </p:spPr>
        <p:txBody>
          <a:bodyPr wrap="square">
            <a:spAutoFit/>
          </a:bodyPr>
          <a:lstStyle/>
          <a:p>
            <a:r>
              <a:rPr lang="en-US" sz="1600" dirty="0">
                <a:solidFill>
                  <a:schemeClr val="bg1"/>
                </a:solidFill>
              </a:rPr>
              <a:t>Schedule B Number Lookup allows user to describe product being shipped in order to get the correct number the US Census Bureau gives each item on the Foreign Trade Schedule.   If not known, an ECO (Export Control Officer) is able to fill this in. </a:t>
            </a:r>
          </a:p>
        </p:txBody>
      </p:sp>
      <p:sp>
        <p:nvSpPr>
          <p:cNvPr id="9" name="Rectangle 8"/>
          <p:cNvSpPr/>
          <p:nvPr/>
        </p:nvSpPr>
        <p:spPr>
          <a:xfrm>
            <a:off x="4237023" y="5795232"/>
            <a:ext cx="4572000" cy="584775"/>
          </a:xfrm>
          <a:prstGeom prst="rect">
            <a:avLst/>
          </a:prstGeom>
          <a:solidFill>
            <a:schemeClr val="tx1"/>
          </a:solidFill>
        </p:spPr>
        <p:txBody>
          <a:bodyPr>
            <a:spAutoFit/>
          </a:bodyPr>
          <a:lstStyle/>
          <a:p>
            <a:r>
              <a:rPr lang="en-US" sz="1600" dirty="0">
                <a:solidFill>
                  <a:schemeClr val="bg1"/>
                </a:solidFill>
              </a:rPr>
              <a:t>ECCN (Export Control Classification Number) Lookup is only for the ECO of the system.  </a:t>
            </a:r>
          </a:p>
        </p:txBody>
      </p:sp>
    </p:spTree>
    <p:extLst>
      <p:ext uri="{BB962C8B-B14F-4D97-AF65-F5344CB8AC3E}">
        <p14:creationId xmlns:p14="http://schemas.microsoft.com/office/powerpoint/2010/main" val="374059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213" y="1398775"/>
            <a:ext cx="5815155" cy="4627598"/>
          </a:xfrm>
          <a:prstGeom prst="rect">
            <a:avLst/>
          </a:prstGeom>
        </p:spPr>
      </p:pic>
      <p:sp>
        <p:nvSpPr>
          <p:cNvPr id="4" name="Left Arrow 3"/>
          <p:cNvSpPr/>
          <p:nvPr/>
        </p:nvSpPr>
        <p:spPr>
          <a:xfrm>
            <a:off x="5299813" y="3570546"/>
            <a:ext cx="1481233" cy="43891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5821377" y="4473572"/>
            <a:ext cx="3087232" cy="1323439"/>
          </a:xfrm>
          <a:prstGeom prst="rect">
            <a:avLst/>
          </a:prstGeom>
          <a:solidFill>
            <a:schemeClr val="tx1"/>
          </a:solidFill>
        </p:spPr>
        <p:txBody>
          <a:bodyPr wrap="square" rtlCol="0">
            <a:spAutoFit/>
          </a:bodyPr>
          <a:lstStyle/>
          <a:p>
            <a:r>
              <a:rPr lang="en-US" sz="1600" dirty="0">
                <a:solidFill>
                  <a:schemeClr val="bg1"/>
                </a:solidFill>
              </a:rPr>
              <a:t>Compliance checked failed.  </a:t>
            </a:r>
          </a:p>
          <a:p>
            <a:r>
              <a:rPr lang="en-US" sz="1600" dirty="0">
                <a:solidFill>
                  <a:schemeClr val="bg1"/>
                </a:solidFill>
              </a:rPr>
              <a:t>User can go no further without approval from ECO.  An email is sent immediately to ECO to alert a shipment is pending.  </a:t>
            </a:r>
          </a:p>
        </p:txBody>
      </p:sp>
      <p:sp>
        <p:nvSpPr>
          <p:cNvPr id="3" name="TextBox 2"/>
          <p:cNvSpPr txBox="1"/>
          <p:nvPr/>
        </p:nvSpPr>
        <p:spPr>
          <a:xfrm>
            <a:off x="3603879" y="199113"/>
            <a:ext cx="4906978" cy="461665"/>
          </a:xfrm>
          <a:prstGeom prst="rect">
            <a:avLst/>
          </a:prstGeom>
          <a:noFill/>
        </p:spPr>
        <p:txBody>
          <a:bodyPr wrap="square" rtlCol="0">
            <a:spAutoFit/>
          </a:bodyPr>
          <a:lstStyle/>
          <a:p>
            <a:r>
              <a:rPr lang="en-US" sz="2400" b="1" u="sng" dirty="0">
                <a:latin typeface="+mj-lt"/>
              </a:rPr>
              <a:t>Export Control Compliance Check Fail</a:t>
            </a:r>
          </a:p>
        </p:txBody>
      </p:sp>
    </p:spTree>
    <p:extLst>
      <p:ext uri="{BB962C8B-B14F-4D97-AF65-F5344CB8AC3E}">
        <p14:creationId xmlns:p14="http://schemas.microsoft.com/office/powerpoint/2010/main" val="253914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414" y="1529295"/>
            <a:ext cx="7245981" cy="4871505"/>
          </a:xfrm>
          <a:prstGeom prst="rect">
            <a:avLst/>
          </a:prstGeom>
          <a:ln>
            <a:solidFill>
              <a:schemeClr val="tx1"/>
            </a:solidFill>
          </a:ln>
        </p:spPr>
      </p:pic>
      <p:sp>
        <p:nvSpPr>
          <p:cNvPr id="3" name="Left Arrow 2"/>
          <p:cNvSpPr/>
          <p:nvPr/>
        </p:nvSpPr>
        <p:spPr>
          <a:xfrm>
            <a:off x="7250913" y="2734146"/>
            <a:ext cx="1594842" cy="485094"/>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2788467" y="172016"/>
            <a:ext cx="5939074" cy="461665"/>
          </a:xfrm>
          <a:prstGeom prst="rect">
            <a:avLst/>
          </a:prstGeom>
          <a:noFill/>
        </p:spPr>
        <p:txBody>
          <a:bodyPr wrap="square" rtlCol="0">
            <a:spAutoFit/>
          </a:bodyPr>
          <a:lstStyle/>
          <a:p>
            <a:r>
              <a:rPr lang="en-US" sz="2400" b="1" u="sng" dirty="0">
                <a:latin typeface="+mj-lt"/>
              </a:rPr>
              <a:t>Notification to User Regarding ECO Approval </a:t>
            </a:r>
          </a:p>
        </p:txBody>
      </p:sp>
    </p:spTree>
    <p:extLst>
      <p:ext uri="{BB962C8B-B14F-4D97-AF65-F5344CB8AC3E}">
        <p14:creationId xmlns:p14="http://schemas.microsoft.com/office/powerpoint/2010/main" val="101997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81" y="1661178"/>
            <a:ext cx="8730048" cy="5355312"/>
          </a:xfrm>
          <a:prstGeom prst="rect">
            <a:avLst/>
          </a:prstGeom>
        </p:spPr>
        <p:txBody>
          <a:bodyPr wrap="square">
            <a:spAutoFit/>
          </a:bodyPr>
          <a:lstStyle/>
          <a:p>
            <a:r>
              <a:rPr lang="en-US" dirty="0"/>
              <a:t>UT Dallas has secured state contract pricing via </a:t>
            </a:r>
            <a:r>
              <a:rPr lang="en-US" dirty="0" err="1"/>
              <a:t>eShipGlobal</a:t>
            </a:r>
            <a:r>
              <a:rPr lang="en-US" dirty="0"/>
              <a:t> and they are the preferred shipping service for UT Dallas.  Using eShipGlobal as your source for all UT Dallas shipments, both domestic and international, will ensure receiving the best discounted pricing available from multiple carriers:  FedEx, UPS, and DHL (international only).   From </a:t>
            </a:r>
            <a:r>
              <a:rPr lang="en-US" dirty="0" err="1"/>
              <a:t>eShipGlobal's</a:t>
            </a:r>
            <a:r>
              <a:rPr lang="en-US" dirty="0"/>
              <a:t> site, the user can choose the preferred carrier and service, print </a:t>
            </a:r>
            <a:r>
              <a:rPr lang="en-US" dirty="0" err="1"/>
              <a:t>airbills</a:t>
            </a:r>
            <a:r>
              <a:rPr lang="en-US" dirty="0"/>
              <a:t> and return labels from their computer and track packages in transit.   Payments are made using the appropriate cost center for your department.  </a:t>
            </a:r>
          </a:p>
          <a:p>
            <a:endParaRPr lang="en-US" dirty="0"/>
          </a:p>
          <a:p>
            <a:r>
              <a:rPr lang="en-US" dirty="0"/>
              <a:t>To set up an eShipGlobal shipping account, contact  </a:t>
            </a:r>
            <a:r>
              <a:rPr lang="en-US" b="1" dirty="0"/>
              <a:t>Patrice Holt </a:t>
            </a:r>
            <a:r>
              <a:rPr lang="en-US" dirty="0"/>
              <a:t>or </a:t>
            </a:r>
            <a:r>
              <a:rPr lang="en-US" b="1" dirty="0"/>
              <a:t>Robert Taylor</a:t>
            </a:r>
          </a:p>
          <a:p>
            <a:r>
              <a:rPr lang="en-US" dirty="0"/>
              <a:t>  By email:   </a:t>
            </a:r>
            <a:r>
              <a:rPr lang="en-US" dirty="0">
                <a:hlinkClick r:id="rId2"/>
              </a:rPr>
              <a:t>plm021000@utdallas.edu</a:t>
            </a:r>
            <a:r>
              <a:rPr lang="en-US" dirty="0"/>
              <a:t> or </a:t>
            </a:r>
            <a:r>
              <a:rPr lang="en-US" dirty="0">
                <a:hlinkClick r:id="rId3"/>
              </a:rPr>
              <a:t>rwt091000@utdallas.edu</a:t>
            </a:r>
            <a:r>
              <a:rPr lang="en-US" dirty="0"/>
              <a:t>.</a:t>
            </a:r>
          </a:p>
          <a:p>
            <a:endParaRPr lang="en-US" dirty="0"/>
          </a:p>
          <a:p>
            <a:r>
              <a:rPr lang="en-US" dirty="0"/>
              <a:t>Or go to the link below and request access to eShipGlobal.</a:t>
            </a:r>
          </a:p>
          <a:p>
            <a:r>
              <a:rPr lang="en-US" dirty="0"/>
              <a:t>https://services.utdallas.edu/tools/eshipglobal/</a:t>
            </a:r>
          </a:p>
          <a:p>
            <a:endParaRPr lang="en-US" dirty="0"/>
          </a:p>
          <a:p>
            <a:r>
              <a:rPr lang="en-US" dirty="0"/>
              <a:t>For assistance shipping Hazmat or other hazardous materials, contact:  </a:t>
            </a:r>
          </a:p>
          <a:p>
            <a:endParaRPr lang="en-US" dirty="0"/>
          </a:p>
          <a:p>
            <a:endParaRPr lang="en-US" dirty="0"/>
          </a:p>
          <a:p>
            <a:endParaRPr lang="en-US" dirty="0"/>
          </a:p>
          <a:p>
            <a:endParaRPr lang="en-US" dirty="0"/>
          </a:p>
        </p:txBody>
      </p:sp>
      <p:sp>
        <p:nvSpPr>
          <p:cNvPr id="3" name="TextBox 2"/>
          <p:cNvSpPr txBox="1"/>
          <p:nvPr/>
        </p:nvSpPr>
        <p:spPr>
          <a:xfrm>
            <a:off x="3155869" y="195117"/>
            <a:ext cx="5508297" cy="461665"/>
          </a:xfrm>
          <a:prstGeom prst="rect">
            <a:avLst/>
          </a:prstGeom>
          <a:noFill/>
        </p:spPr>
        <p:txBody>
          <a:bodyPr wrap="square" rtlCol="0">
            <a:spAutoFit/>
          </a:bodyPr>
          <a:lstStyle/>
          <a:p>
            <a:r>
              <a:rPr lang="en-US" sz="2400" b="1" u="sng" dirty="0">
                <a:latin typeface="+mj-lt"/>
              </a:rPr>
              <a:t>UT Dallas Preferred Shipping Service</a:t>
            </a:r>
          </a:p>
        </p:txBody>
      </p:sp>
    </p:spTree>
    <p:extLst>
      <p:ext uri="{BB962C8B-B14F-4D97-AF65-F5344CB8AC3E}">
        <p14:creationId xmlns:p14="http://schemas.microsoft.com/office/powerpoint/2010/main" val="265543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045" y="1344060"/>
            <a:ext cx="6437460" cy="4864894"/>
          </a:xfrm>
          <a:prstGeom prst="rect">
            <a:avLst/>
          </a:prstGeom>
          <a:ln>
            <a:solidFill>
              <a:schemeClr val="tx1"/>
            </a:solidFill>
          </a:ln>
        </p:spPr>
      </p:pic>
      <p:sp>
        <p:nvSpPr>
          <p:cNvPr id="3" name="TextBox 2"/>
          <p:cNvSpPr txBox="1"/>
          <p:nvPr/>
        </p:nvSpPr>
        <p:spPr>
          <a:xfrm>
            <a:off x="146221" y="5789818"/>
            <a:ext cx="3485584" cy="584775"/>
          </a:xfrm>
          <a:prstGeom prst="rect">
            <a:avLst/>
          </a:prstGeom>
          <a:solidFill>
            <a:schemeClr val="tx1"/>
          </a:solidFill>
        </p:spPr>
        <p:txBody>
          <a:bodyPr wrap="square" rtlCol="0">
            <a:spAutoFit/>
          </a:bodyPr>
          <a:lstStyle/>
          <a:p>
            <a:r>
              <a:rPr lang="en-US" sz="1600" dirty="0">
                <a:solidFill>
                  <a:schemeClr val="bg1"/>
                </a:solidFill>
              </a:rPr>
              <a:t>Shipment denied due to Embargoed country.  Sent to ECO for approval.</a:t>
            </a:r>
          </a:p>
        </p:txBody>
      </p:sp>
      <p:sp>
        <p:nvSpPr>
          <p:cNvPr id="4" name="Right Arrow 3"/>
          <p:cNvSpPr/>
          <p:nvPr/>
        </p:nvSpPr>
        <p:spPr>
          <a:xfrm>
            <a:off x="2209045" y="4809209"/>
            <a:ext cx="1783532" cy="543208"/>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40317" y="173390"/>
            <a:ext cx="5115208" cy="461665"/>
          </a:xfrm>
          <a:prstGeom prst="rect">
            <a:avLst/>
          </a:prstGeom>
          <a:noFill/>
        </p:spPr>
        <p:txBody>
          <a:bodyPr wrap="square" rtlCol="0">
            <a:spAutoFit/>
          </a:bodyPr>
          <a:lstStyle/>
          <a:p>
            <a:r>
              <a:rPr lang="en-US" sz="2400" b="1" u="sng" dirty="0"/>
              <a:t>Explanation of Compliance Fail</a:t>
            </a:r>
          </a:p>
        </p:txBody>
      </p:sp>
    </p:spTree>
    <p:extLst>
      <p:ext uri="{BB962C8B-B14F-4D97-AF65-F5344CB8AC3E}">
        <p14:creationId xmlns:p14="http://schemas.microsoft.com/office/powerpoint/2010/main" val="255060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2709" y="1288884"/>
            <a:ext cx="6469962" cy="5133518"/>
          </a:xfrm>
          <a:prstGeom prst="rect">
            <a:avLst/>
          </a:prstGeom>
          <a:ln>
            <a:solidFill>
              <a:schemeClr val="tx1"/>
            </a:solidFill>
          </a:ln>
        </p:spPr>
      </p:pic>
      <p:sp>
        <p:nvSpPr>
          <p:cNvPr id="4" name="TextBox 3"/>
          <p:cNvSpPr txBox="1"/>
          <p:nvPr/>
        </p:nvSpPr>
        <p:spPr>
          <a:xfrm>
            <a:off x="4787795" y="158890"/>
            <a:ext cx="1911770" cy="461665"/>
          </a:xfrm>
          <a:prstGeom prst="rect">
            <a:avLst/>
          </a:prstGeom>
          <a:noFill/>
        </p:spPr>
        <p:txBody>
          <a:bodyPr wrap="square" rtlCol="0">
            <a:spAutoFit/>
          </a:bodyPr>
          <a:lstStyle/>
          <a:p>
            <a:r>
              <a:rPr lang="en-US" sz="2400" b="1" u="sng" dirty="0"/>
              <a:t>ECO Override</a:t>
            </a:r>
          </a:p>
        </p:txBody>
      </p:sp>
      <p:sp>
        <p:nvSpPr>
          <p:cNvPr id="2" name="Right Arrow 1"/>
          <p:cNvSpPr/>
          <p:nvPr/>
        </p:nvSpPr>
        <p:spPr>
          <a:xfrm>
            <a:off x="2353901" y="2657192"/>
            <a:ext cx="1548142" cy="697116"/>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75719" y="3516194"/>
            <a:ext cx="2593818" cy="338554"/>
          </a:xfrm>
          <a:prstGeom prst="rect">
            <a:avLst/>
          </a:prstGeom>
          <a:solidFill>
            <a:schemeClr val="tx1"/>
          </a:solidFill>
        </p:spPr>
        <p:txBody>
          <a:bodyPr wrap="square" rtlCol="0">
            <a:spAutoFit/>
          </a:bodyPr>
          <a:lstStyle/>
          <a:p>
            <a:r>
              <a:rPr lang="en-US" sz="1600" dirty="0">
                <a:solidFill>
                  <a:schemeClr val="bg1"/>
                </a:solidFill>
              </a:rPr>
              <a:t>ECO Admin override needed. </a:t>
            </a:r>
          </a:p>
        </p:txBody>
      </p:sp>
      <p:sp>
        <p:nvSpPr>
          <p:cNvPr id="6" name="TextBox 5"/>
          <p:cNvSpPr txBox="1"/>
          <p:nvPr/>
        </p:nvSpPr>
        <p:spPr>
          <a:xfrm>
            <a:off x="6102036" y="4247036"/>
            <a:ext cx="2734146" cy="830997"/>
          </a:xfrm>
          <a:prstGeom prst="rect">
            <a:avLst/>
          </a:prstGeom>
          <a:solidFill>
            <a:schemeClr val="tx1"/>
          </a:solidFill>
        </p:spPr>
        <p:txBody>
          <a:bodyPr wrap="square" rtlCol="0">
            <a:spAutoFit/>
          </a:bodyPr>
          <a:lstStyle/>
          <a:p>
            <a:r>
              <a:rPr lang="en-US" sz="1600" dirty="0">
                <a:solidFill>
                  <a:schemeClr val="bg1"/>
                </a:solidFill>
              </a:rPr>
              <a:t>User will be notified via email regarding status and be able to complete the shipment. </a:t>
            </a:r>
          </a:p>
        </p:txBody>
      </p:sp>
    </p:spTree>
    <p:extLst>
      <p:ext uri="{BB962C8B-B14F-4D97-AF65-F5344CB8AC3E}">
        <p14:creationId xmlns:p14="http://schemas.microsoft.com/office/powerpoint/2010/main" val="69057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0273" y="190122"/>
            <a:ext cx="3295462" cy="461665"/>
          </a:xfrm>
          <a:prstGeom prst="rect">
            <a:avLst/>
          </a:prstGeom>
          <a:noFill/>
        </p:spPr>
        <p:txBody>
          <a:bodyPr wrap="square" rtlCol="0">
            <a:spAutoFit/>
          </a:bodyPr>
          <a:lstStyle/>
          <a:p>
            <a:r>
              <a:rPr lang="en-US" sz="2400" b="1" u="sng" dirty="0" err="1">
                <a:latin typeface="+mj-lt"/>
              </a:rPr>
              <a:t>eShipGlobal</a:t>
            </a:r>
            <a:r>
              <a:rPr lang="en-US" sz="2400" b="1" u="sng" dirty="0">
                <a:latin typeface="+mj-lt"/>
              </a:rPr>
              <a:t> Questions?</a:t>
            </a:r>
          </a:p>
        </p:txBody>
      </p:sp>
      <p:sp>
        <p:nvSpPr>
          <p:cNvPr id="3" name="TextBox 2"/>
          <p:cNvSpPr txBox="1"/>
          <p:nvPr/>
        </p:nvSpPr>
        <p:spPr>
          <a:xfrm>
            <a:off x="1629623" y="1865015"/>
            <a:ext cx="5490267" cy="1200329"/>
          </a:xfrm>
          <a:prstGeom prst="rect">
            <a:avLst/>
          </a:prstGeom>
          <a:noFill/>
        </p:spPr>
        <p:txBody>
          <a:bodyPr wrap="square" rtlCol="0">
            <a:spAutoFit/>
          </a:bodyPr>
          <a:lstStyle/>
          <a:p>
            <a:r>
              <a:rPr lang="en-US" sz="2400" dirty="0"/>
              <a:t>For general shipping questions contact: </a:t>
            </a:r>
          </a:p>
          <a:p>
            <a:r>
              <a:rPr lang="en-US" sz="2400" dirty="0"/>
              <a:t>Robert Taylor at </a:t>
            </a:r>
            <a:r>
              <a:rPr lang="en-US" sz="2400" dirty="0">
                <a:hlinkClick r:id="rId2"/>
              </a:rPr>
              <a:t>rwt091000@utdallas.edu</a:t>
            </a:r>
            <a:r>
              <a:rPr lang="en-US" sz="2400" dirty="0"/>
              <a:t> </a:t>
            </a:r>
          </a:p>
          <a:p>
            <a:endParaRPr lang="en-US" sz="2400" dirty="0"/>
          </a:p>
        </p:txBody>
      </p:sp>
      <p:sp>
        <p:nvSpPr>
          <p:cNvPr id="4" name="TextBox 3"/>
          <p:cNvSpPr txBox="1"/>
          <p:nvPr/>
        </p:nvSpPr>
        <p:spPr>
          <a:xfrm>
            <a:off x="1086416" y="3357344"/>
            <a:ext cx="6645243" cy="1200329"/>
          </a:xfrm>
          <a:prstGeom prst="rect">
            <a:avLst/>
          </a:prstGeom>
          <a:noFill/>
        </p:spPr>
        <p:txBody>
          <a:bodyPr wrap="square" rtlCol="0">
            <a:spAutoFit/>
          </a:bodyPr>
          <a:lstStyle/>
          <a:p>
            <a:r>
              <a:rPr lang="en-US" sz="2400" dirty="0"/>
              <a:t>For assistance shipping Hazmat or other hazardous materials, contact: </a:t>
            </a:r>
            <a:r>
              <a:rPr lang="en-US" sz="2400" b="0" i="0" dirty="0">
                <a:solidFill>
                  <a:srgbClr val="242424"/>
                </a:solidFill>
                <a:effectLst/>
                <a:latin typeface="-apple-system"/>
                <a:hlinkClick r:id="rId3"/>
              </a:rPr>
              <a:t>DG-Ship@utdallas.edu</a:t>
            </a:r>
            <a:r>
              <a:rPr lang="en-US" sz="2400" b="0" i="0" dirty="0">
                <a:solidFill>
                  <a:srgbClr val="242424"/>
                </a:solidFill>
                <a:effectLst/>
                <a:latin typeface="-apple-system"/>
              </a:rPr>
              <a:t> </a:t>
            </a:r>
            <a:r>
              <a:rPr lang="en-US" sz="2400" dirty="0"/>
              <a:t>with the  Department of Research.  </a:t>
            </a:r>
          </a:p>
        </p:txBody>
      </p:sp>
    </p:spTree>
    <p:extLst>
      <p:ext uri="{BB962C8B-B14F-4D97-AF65-F5344CB8AC3E}">
        <p14:creationId xmlns:p14="http://schemas.microsoft.com/office/powerpoint/2010/main" val="414181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p:cNvSpPr txBox="1">
            <a:spLocks noChangeArrowheads="1"/>
          </p:cNvSpPr>
          <p:nvPr/>
        </p:nvSpPr>
        <p:spPr bwMode="auto">
          <a:xfrm>
            <a:off x="3917035" y="1968238"/>
            <a:ext cx="3342397" cy="25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lvl="0" indent="0" eaLnBrk="0" fontAlgn="base" latinLnBrk="0" hangingPunct="0">
              <a:lnSpc>
                <a:spcPct val="144000"/>
              </a:lnSpc>
              <a:spcBef>
                <a:spcPct val="0"/>
              </a:spcBef>
              <a:spcAft>
                <a:spcPts val="800"/>
              </a:spcAft>
              <a:tabLst/>
            </a:pPr>
            <a:r>
              <a:rPr kumimoji="0" lang="en-US" altLang="en-US" sz="1800" b="1" i="0" u="none" strike="noStrike" cap="none" normalizeH="0" baseline="0" dirty="0">
                <a:ln>
                  <a:noFill/>
                </a:ln>
                <a:solidFill>
                  <a:srgbClr val="FFFFFF"/>
                </a:solidFill>
                <a:effectLst/>
                <a:latin typeface="Calibri" panose="020F0502020204030204" pitchFamily="34" charset="0"/>
              </a:rPr>
              <a:t>GO TO THE GALAXY LOGIN SCREEN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3344825" y="148048"/>
            <a:ext cx="4016036" cy="461665"/>
          </a:xfrm>
          <a:prstGeom prst="rect">
            <a:avLst/>
          </a:prstGeom>
        </p:spPr>
        <p:txBody>
          <a:bodyPr wrap="none">
            <a:spAutoFit/>
          </a:bodyPr>
          <a:lstStyle/>
          <a:p>
            <a:r>
              <a:rPr lang="en-US" sz="2400" b="1" u="sng" dirty="0">
                <a:latin typeface="+mj-lt"/>
              </a:rPr>
              <a:t>Gaining Access to </a:t>
            </a:r>
            <a:r>
              <a:rPr lang="en-US" sz="2400" b="1" u="sng" dirty="0" err="1">
                <a:latin typeface="+mj-lt"/>
              </a:rPr>
              <a:t>eShipGlobal</a:t>
            </a:r>
            <a:endParaRPr lang="en-US" sz="2400" b="1" u="sng" dirty="0">
              <a:latin typeface="+mj-lt"/>
            </a:endParaRPr>
          </a:p>
        </p:txBody>
      </p:sp>
      <p:pic>
        <p:nvPicPr>
          <p:cNvPr id="11" name="Picture 10" descr="Text, table">
            <a:extLst>
              <a:ext uri="{FF2B5EF4-FFF2-40B4-BE49-F238E27FC236}">
                <a16:creationId xmlns:a16="http://schemas.microsoft.com/office/drawing/2014/main" id="{B8A1CBB2-D3CC-6137-2BBD-395791051840}"/>
              </a:ext>
            </a:extLst>
          </p:cNvPr>
          <p:cNvPicPr>
            <a:picLocks noChangeAspect="1"/>
          </p:cNvPicPr>
          <p:nvPr/>
        </p:nvPicPr>
        <p:blipFill>
          <a:blip r:embed="rId2"/>
          <a:stretch>
            <a:fillRect/>
          </a:stretch>
        </p:blipFill>
        <p:spPr>
          <a:xfrm>
            <a:off x="317090" y="1189608"/>
            <a:ext cx="8509820" cy="5668392"/>
          </a:xfrm>
          <a:prstGeom prst="rect">
            <a:avLst/>
          </a:prstGeom>
        </p:spPr>
      </p:pic>
      <p:sp>
        <p:nvSpPr>
          <p:cNvPr id="15" name="TextBox 14">
            <a:extLst>
              <a:ext uri="{FF2B5EF4-FFF2-40B4-BE49-F238E27FC236}">
                <a16:creationId xmlns:a16="http://schemas.microsoft.com/office/drawing/2014/main" id="{3D9EFEB1-9E72-942C-3524-02C890746DCA}"/>
              </a:ext>
            </a:extLst>
          </p:cNvPr>
          <p:cNvSpPr txBox="1"/>
          <p:nvPr/>
        </p:nvSpPr>
        <p:spPr>
          <a:xfrm>
            <a:off x="6561722" y="4894516"/>
            <a:ext cx="2117992" cy="338554"/>
          </a:xfrm>
          <a:prstGeom prst="rect">
            <a:avLst/>
          </a:prstGeom>
          <a:solidFill>
            <a:schemeClr val="tx1"/>
          </a:solidFill>
        </p:spPr>
        <p:txBody>
          <a:bodyPr wrap="square" rtlCol="0">
            <a:spAutoFit/>
          </a:bodyPr>
          <a:lstStyle/>
          <a:p>
            <a:r>
              <a:rPr lang="en-US" sz="1600" dirty="0">
                <a:solidFill>
                  <a:schemeClr val="bg1"/>
                </a:solidFill>
              </a:rPr>
              <a:t>        Click Gemini</a:t>
            </a:r>
          </a:p>
        </p:txBody>
      </p:sp>
      <p:sp>
        <p:nvSpPr>
          <p:cNvPr id="16" name="Left Arrow 6">
            <a:extLst>
              <a:ext uri="{FF2B5EF4-FFF2-40B4-BE49-F238E27FC236}">
                <a16:creationId xmlns:a16="http://schemas.microsoft.com/office/drawing/2014/main" id="{F63CF4D7-8CF8-3964-2F8C-015EA267D730}"/>
              </a:ext>
            </a:extLst>
          </p:cNvPr>
          <p:cNvSpPr/>
          <p:nvPr/>
        </p:nvSpPr>
        <p:spPr>
          <a:xfrm>
            <a:off x="7016518" y="3860865"/>
            <a:ext cx="928997" cy="497940"/>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44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1965" y="212166"/>
            <a:ext cx="5948126" cy="461665"/>
          </a:xfrm>
          <a:prstGeom prst="rect">
            <a:avLst/>
          </a:prstGeom>
          <a:noFill/>
        </p:spPr>
        <p:txBody>
          <a:bodyPr wrap="square" rtlCol="0">
            <a:spAutoFit/>
          </a:bodyPr>
          <a:lstStyle/>
          <a:p>
            <a:r>
              <a:rPr lang="en-US" sz="2400" b="1" u="sng" dirty="0">
                <a:latin typeface="+mj-lt"/>
              </a:rPr>
              <a:t>Locating eShipGlobal in Galaxy</a:t>
            </a:r>
          </a:p>
        </p:txBody>
      </p:sp>
      <p:sp>
        <p:nvSpPr>
          <p:cNvPr id="7" name="Left Arrow 6"/>
          <p:cNvSpPr/>
          <p:nvPr/>
        </p:nvSpPr>
        <p:spPr>
          <a:xfrm>
            <a:off x="2506662" y="4295871"/>
            <a:ext cx="1663196" cy="497940"/>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raphical user interface">
            <a:extLst>
              <a:ext uri="{FF2B5EF4-FFF2-40B4-BE49-F238E27FC236}">
                <a16:creationId xmlns:a16="http://schemas.microsoft.com/office/drawing/2014/main" id="{ADC0FFDF-F5A9-4DFD-24E5-CC93E7DB7DD1}"/>
              </a:ext>
            </a:extLst>
          </p:cNvPr>
          <p:cNvPicPr>
            <a:picLocks noChangeAspect="1"/>
          </p:cNvPicPr>
          <p:nvPr/>
        </p:nvPicPr>
        <p:blipFill>
          <a:blip r:embed="rId2"/>
          <a:stretch>
            <a:fillRect/>
          </a:stretch>
        </p:blipFill>
        <p:spPr>
          <a:xfrm>
            <a:off x="62145" y="1083077"/>
            <a:ext cx="4509856" cy="5672830"/>
          </a:xfrm>
          <a:prstGeom prst="rect">
            <a:avLst/>
          </a:prstGeom>
        </p:spPr>
      </p:pic>
      <p:sp>
        <p:nvSpPr>
          <p:cNvPr id="8" name="Left Arrow 6">
            <a:extLst>
              <a:ext uri="{FF2B5EF4-FFF2-40B4-BE49-F238E27FC236}">
                <a16:creationId xmlns:a16="http://schemas.microsoft.com/office/drawing/2014/main" id="{DCE7BB20-F630-A0C4-0C27-D26E36D2D052}"/>
              </a:ext>
            </a:extLst>
          </p:cNvPr>
          <p:cNvSpPr/>
          <p:nvPr/>
        </p:nvSpPr>
        <p:spPr>
          <a:xfrm>
            <a:off x="1625212" y="5395731"/>
            <a:ext cx="928997" cy="497940"/>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55D4CF-2719-C3A4-37DD-F4ECB194C4CD}"/>
              </a:ext>
            </a:extLst>
          </p:cNvPr>
          <p:cNvSpPr txBox="1"/>
          <p:nvPr/>
        </p:nvSpPr>
        <p:spPr>
          <a:xfrm>
            <a:off x="923973" y="3948721"/>
            <a:ext cx="2117992" cy="584775"/>
          </a:xfrm>
          <a:prstGeom prst="rect">
            <a:avLst/>
          </a:prstGeom>
          <a:solidFill>
            <a:schemeClr val="tx1"/>
          </a:solidFill>
        </p:spPr>
        <p:txBody>
          <a:bodyPr wrap="square" rtlCol="0">
            <a:spAutoFit/>
          </a:bodyPr>
          <a:lstStyle/>
          <a:p>
            <a:r>
              <a:rPr lang="en-US" sz="1600" dirty="0">
                <a:solidFill>
                  <a:schemeClr val="bg1"/>
                </a:solidFill>
              </a:rPr>
              <a:t>     Click the External         	Links Tab</a:t>
            </a:r>
          </a:p>
        </p:txBody>
      </p:sp>
      <p:pic>
        <p:nvPicPr>
          <p:cNvPr id="11" name="Picture 10" descr="A picture containing text, room, gallery">
            <a:extLst>
              <a:ext uri="{FF2B5EF4-FFF2-40B4-BE49-F238E27FC236}">
                <a16:creationId xmlns:a16="http://schemas.microsoft.com/office/drawing/2014/main" id="{A1EA63A7-AE8F-519B-E546-11B78198F79E}"/>
              </a:ext>
            </a:extLst>
          </p:cNvPr>
          <p:cNvPicPr>
            <a:picLocks noChangeAspect="1"/>
          </p:cNvPicPr>
          <p:nvPr/>
        </p:nvPicPr>
        <p:blipFill>
          <a:blip r:embed="rId3"/>
          <a:stretch>
            <a:fillRect/>
          </a:stretch>
        </p:blipFill>
        <p:spPr>
          <a:xfrm>
            <a:off x="4624654" y="1083076"/>
            <a:ext cx="4457201" cy="5672831"/>
          </a:xfrm>
          <a:prstGeom prst="rect">
            <a:avLst/>
          </a:prstGeom>
        </p:spPr>
      </p:pic>
      <p:sp>
        <p:nvSpPr>
          <p:cNvPr id="12" name="TextBox 11">
            <a:extLst>
              <a:ext uri="{FF2B5EF4-FFF2-40B4-BE49-F238E27FC236}">
                <a16:creationId xmlns:a16="http://schemas.microsoft.com/office/drawing/2014/main" id="{271ADB07-4626-5C05-DB0B-4EABEF1289DD}"/>
              </a:ext>
            </a:extLst>
          </p:cNvPr>
          <p:cNvSpPr txBox="1"/>
          <p:nvPr/>
        </p:nvSpPr>
        <p:spPr>
          <a:xfrm>
            <a:off x="5930282" y="2423241"/>
            <a:ext cx="1981967" cy="584775"/>
          </a:xfrm>
          <a:prstGeom prst="rect">
            <a:avLst/>
          </a:prstGeom>
          <a:solidFill>
            <a:schemeClr val="tx1"/>
          </a:solidFill>
        </p:spPr>
        <p:txBody>
          <a:bodyPr wrap="square" rtlCol="0">
            <a:spAutoFit/>
          </a:bodyPr>
          <a:lstStyle/>
          <a:p>
            <a:pPr algn="ctr"/>
            <a:r>
              <a:rPr lang="en-US" sz="1600" dirty="0">
                <a:solidFill>
                  <a:schemeClr val="bg1"/>
                </a:solidFill>
              </a:rPr>
              <a:t>Click the                                         eShipGlobal Tab</a:t>
            </a:r>
          </a:p>
        </p:txBody>
      </p:sp>
      <p:sp>
        <p:nvSpPr>
          <p:cNvPr id="13" name="Left Arrow 6">
            <a:extLst>
              <a:ext uri="{FF2B5EF4-FFF2-40B4-BE49-F238E27FC236}">
                <a16:creationId xmlns:a16="http://schemas.microsoft.com/office/drawing/2014/main" id="{6683ACCD-36E3-5DB6-8182-928EC8E08298}"/>
              </a:ext>
            </a:extLst>
          </p:cNvPr>
          <p:cNvSpPr/>
          <p:nvPr/>
        </p:nvSpPr>
        <p:spPr>
          <a:xfrm>
            <a:off x="5924257" y="3601015"/>
            <a:ext cx="928997" cy="497940"/>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64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5622" y="189781"/>
            <a:ext cx="4149305" cy="461665"/>
          </a:xfrm>
          <a:prstGeom prst="rect">
            <a:avLst/>
          </a:prstGeom>
          <a:noFill/>
        </p:spPr>
        <p:txBody>
          <a:bodyPr wrap="square" rtlCol="0">
            <a:spAutoFit/>
          </a:bodyPr>
          <a:lstStyle/>
          <a:p>
            <a:r>
              <a:rPr lang="en-US" sz="2400" b="1" u="sng" dirty="0"/>
              <a:t>Login to </a:t>
            </a:r>
            <a:r>
              <a:rPr lang="en-US" sz="2400" b="1" u="sng" dirty="0" err="1"/>
              <a:t>eShipGlobal</a:t>
            </a:r>
            <a:endParaRPr lang="en-US" sz="2400" b="1" u="sng" dirty="0"/>
          </a:p>
        </p:txBody>
      </p:sp>
      <p:pic>
        <p:nvPicPr>
          <p:cNvPr id="4" name="Picture 3"/>
          <p:cNvPicPr>
            <a:picLocks noChangeAspect="1"/>
          </p:cNvPicPr>
          <p:nvPr/>
        </p:nvPicPr>
        <p:blipFill>
          <a:blip r:embed="rId2"/>
          <a:stretch>
            <a:fillRect/>
          </a:stretch>
        </p:blipFill>
        <p:spPr>
          <a:xfrm>
            <a:off x="611109" y="1181570"/>
            <a:ext cx="7125076" cy="819150"/>
          </a:xfrm>
          <a:prstGeom prst="rect">
            <a:avLst/>
          </a:prstGeom>
        </p:spPr>
      </p:pic>
      <p:pic>
        <p:nvPicPr>
          <p:cNvPr id="5" name="Picture 4"/>
          <p:cNvPicPr>
            <a:picLocks noChangeAspect="1"/>
          </p:cNvPicPr>
          <p:nvPr/>
        </p:nvPicPr>
        <p:blipFill>
          <a:blip r:embed="rId3"/>
          <a:stretch>
            <a:fillRect/>
          </a:stretch>
        </p:blipFill>
        <p:spPr>
          <a:xfrm>
            <a:off x="2065633" y="2091160"/>
            <a:ext cx="3459978" cy="4436668"/>
          </a:xfrm>
          <a:prstGeom prst="rect">
            <a:avLst/>
          </a:prstGeom>
        </p:spPr>
      </p:pic>
      <p:sp>
        <p:nvSpPr>
          <p:cNvPr id="6" name="TextBox 5"/>
          <p:cNvSpPr txBox="1"/>
          <p:nvPr/>
        </p:nvSpPr>
        <p:spPr>
          <a:xfrm>
            <a:off x="5975287" y="3431263"/>
            <a:ext cx="2815627" cy="584775"/>
          </a:xfrm>
          <a:prstGeom prst="rect">
            <a:avLst/>
          </a:prstGeom>
          <a:solidFill>
            <a:schemeClr val="bg1">
              <a:lumMod val="50000"/>
            </a:schemeClr>
          </a:solidFill>
        </p:spPr>
        <p:txBody>
          <a:bodyPr wrap="square" rtlCol="0">
            <a:spAutoFit/>
          </a:bodyPr>
          <a:lstStyle/>
          <a:p>
            <a:r>
              <a:rPr lang="en-US" sz="1600" dirty="0">
                <a:solidFill>
                  <a:schemeClr val="bg1"/>
                </a:solidFill>
              </a:rPr>
              <a:t>The Client Id is</a:t>
            </a:r>
          </a:p>
          <a:p>
            <a:r>
              <a:rPr lang="en-US" sz="1600" dirty="0">
                <a:solidFill>
                  <a:schemeClr val="bg1"/>
                </a:solidFill>
              </a:rPr>
              <a:t> UTDL</a:t>
            </a:r>
          </a:p>
        </p:txBody>
      </p:sp>
    </p:spTree>
    <p:extLst>
      <p:ext uri="{BB962C8B-B14F-4D97-AF65-F5344CB8AC3E}">
        <p14:creationId xmlns:p14="http://schemas.microsoft.com/office/powerpoint/2010/main" val="189534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283" y="117818"/>
            <a:ext cx="4112254" cy="461665"/>
          </a:xfrm>
          <a:prstGeom prst="rect">
            <a:avLst/>
          </a:prstGeom>
          <a:noFill/>
        </p:spPr>
        <p:txBody>
          <a:bodyPr wrap="square" rtlCol="0">
            <a:spAutoFit/>
          </a:bodyPr>
          <a:lstStyle/>
          <a:p>
            <a:r>
              <a:rPr lang="en-US" sz="2400" b="1" u="sng" dirty="0">
                <a:latin typeface="+mj-lt"/>
              </a:rPr>
              <a:t>Starting Your Shipment</a:t>
            </a:r>
          </a:p>
        </p:txBody>
      </p:sp>
      <p:pic>
        <p:nvPicPr>
          <p:cNvPr id="9" name="Picture 8" descr="A screenshot of a computer&#10;&#10;Description automatically generated">
            <a:extLst>
              <a:ext uri="{FF2B5EF4-FFF2-40B4-BE49-F238E27FC236}">
                <a16:creationId xmlns:a16="http://schemas.microsoft.com/office/drawing/2014/main" id="{E07E7B3F-F7D5-CE95-99DC-0A019272D8CB}"/>
              </a:ext>
            </a:extLst>
          </p:cNvPr>
          <p:cNvPicPr>
            <a:picLocks noChangeAspect="1"/>
          </p:cNvPicPr>
          <p:nvPr/>
        </p:nvPicPr>
        <p:blipFill>
          <a:blip r:embed="rId2"/>
          <a:stretch>
            <a:fillRect/>
          </a:stretch>
        </p:blipFill>
        <p:spPr>
          <a:xfrm>
            <a:off x="0" y="1148396"/>
            <a:ext cx="9144000" cy="5154750"/>
          </a:xfrm>
          <a:prstGeom prst="rect">
            <a:avLst/>
          </a:prstGeom>
        </p:spPr>
      </p:pic>
      <p:sp>
        <p:nvSpPr>
          <p:cNvPr id="10" name="Left Arrow 6">
            <a:extLst>
              <a:ext uri="{FF2B5EF4-FFF2-40B4-BE49-F238E27FC236}">
                <a16:creationId xmlns:a16="http://schemas.microsoft.com/office/drawing/2014/main" id="{610FBDB8-2BA2-10FF-0290-7330048E8ECD}"/>
              </a:ext>
            </a:extLst>
          </p:cNvPr>
          <p:cNvSpPr/>
          <p:nvPr/>
        </p:nvSpPr>
        <p:spPr>
          <a:xfrm>
            <a:off x="2964784" y="1909964"/>
            <a:ext cx="604039" cy="228290"/>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F1B4B85-8C3B-3B6C-906C-59691B9EFCF6}"/>
              </a:ext>
            </a:extLst>
          </p:cNvPr>
          <p:cNvSpPr txBox="1"/>
          <p:nvPr/>
        </p:nvSpPr>
        <p:spPr>
          <a:xfrm>
            <a:off x="3266802" y="2414779"/>
            <a:ext cx="3462472" cy="830997"/>
          </a:xfrm>
          <a:prstGeom prst="rect">
            <a:avLst/>
          </a:prstGeom>
          <a:solidFill>
            <a:schemeClr val="tx1"/>
          </a:solidFill>
        </p:spPr>
        <p:txBody>
          <a:bodyPr wrap="square" rtlCol="0">
            <a:spAutoFit/>
          </a:bodyPr>
          <a:lstStyle/>
          <a:p>
            <a:r>
              <a:rPr lang="en-US" sz="1600" dirty="0">
                <a:solidFill>
                  <a:schemeClr val="bg1"/>
                </a:solidFill>
              </a:rPr>
              <a:t>     Click Ship</a:t>
            </a:r>
          </a:p>
          <a:p>
            <a:endParaRPr lang="en-US" sz="1600" dirty="0">
              <a:solidFill>
                <a:schemeClr val="bg1"/>
              </a:solidFill>
            </a:endParaRPr>
          </a:p>
          <a:p>
            <a:r>
              <a:rPr lang="en-US" sz="1600" dirty="0">
                <a:solidFill>
                  <a:schemeClr val="bg1"/>
                </a:solidFill>
              </a:rPr>
              <a:t>Then answer the two question below</a:t>
            </a:r>
          </a:p>
        </p:txBody>
      </p:sp>
    </p:spTree>
    <p:extLst>
      <p:ext uri="{BB962C8B-B14F-4D97-AF65-F5344CB8AC3E}">
        <p14:creationId xmlns:p14="http://schemas.microsoft.com/office/powerpoint/2010/main" val="172683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8669" y="144855"/>
            <a:ext cx="4390929" cy="461665"/>
          </a:xfrm>
          <a:prstGeom prst="rect">
            <a:avLst/>
          </a:prstGeom>
          <a:noFill/>
        </p:spPr>
        <p:txBody>
          <a:bodyPr wrap="square" rtlCol="0">
            <a:spAutoFit/>
          </a:bodyPr>
          <a:lstStyle/>
          <a:p>
            <a:r>
              <a:rPr lang="en-US" sz="2400" b="1" u="sng" dirty="0"/>
              <a:t>Export Control </a:t>
            </a:r>
            <a:r>
              <a:rPr lang="en-US" sz="2400" b="1" u="sng" dirty="0" err="1"/>
              <a:t>Verfication</a:t>
            </a:r>
            <a:endParaRPr lang="en-US" sz="2400" b="1" u="sng" dirty="0"/>
          </a:p>
        </p:txBody>
      </p:sp>
      <p:pic>
        <p:nvPicPr>
          <p:cNvPr id="7" name="Picture 6" descr="Graphical user interface, text, application&#10;&#10;Description automatically generated">
            <a:extLst>
              <a:ext uri="{FF2B5EF4-FFF2-40B4-BE49-F238E27FC236}">
                <a16:creationId xmlns:a16="http://schemas.microsoft.com/office/drawing/2014/main" id="{F2F91F13-5B14-9EE8-1AAB-45D652138438}"/>
              </a:ext>
            </a:extLst>
          </p:cNvPr>
          <p:cNvPicPr>
            <a:picLocks noChangeAspect="1"/>
          </p:cNvPicPr>
          <p:nvPr/>
        </p:nvPicPr>
        <p:blipFill>
          <a:blip r:embed="rId2"/>
          <a:stretch>
            <a:fillRect/>
          </a:stretch>
        </p:blipFill>
        <p:spPr>
          <a:xfrm>
            <a:off x="0" y="1122899"/>
            <a:ext cx="9144000" cy="4194826"/>
          </a:xfrm>
          <a:prstGeom prst="rect">
            <a:avLst/>
          </a:prstGeom>
        </p:spPr>
      </p:pic>
      <p:sp>
        <p:nvSpPr>
          <p:cNvPr id="8" name="Left Arrow 4">
            <a:extLst>
              <a:ext uri="{FF2B5EF4-FFF2-40B4-BE49-F238E27FC236}">
                <a16:creationId xmlns:a16="http://schemas.microsoft.com/office/drawing/2014/main" id="{C488DC72-C6BC-F6E7-334A-C95F7965DD1A}"/>
              </a:ext>
            </a:extLst>
          </p:cNvPr>
          <p:cNvSpPr/>
          <p:nvPr/>
        </p:nvSpPr>
        <p:spPr>
          <a:xfrm rot="8119093">
            <a:off x="989987" y="4136959"/>
            <a:ext cx="719474" cy="307818"/>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946D61-B19A-4170-5957-DC09FAC63DDD}"/>
              </a:ext>
            </a:extLst>
          </p:cNvPr>
          <p:cNvSpPr txBox="1"/>
          <p:nvPr/>
        </p:nvSpPr>
        <p:spPr>
          <a:xfrm>
            <a:off x="1674767" y="4584861"/>
            <a:ext cx="3223283" cy="584775"/>
          </a:xfrm>
          <a:prstGeom prst="rect">
            <a:avLst/>
          </a:prstGeom>
          <a:solidFill>
            <a:schemeClr val="tx1"/>
          </a:solidFill>
        </p:spPr>
        <p:txBody>
          <a:bodyPr wrap="square" rtlCol="0">
            <a:spAutoFit/>
          </a:bodyPr>
          <a:lstStyle/>
          <a:p>
            <a:r>
              <a:rPr lang="en-US" sz="1600" dirty="0">
                <a:solidFill>
                  <a:schemeClr val="bg1"/>
                </a:solidFill>
              </a:rPr>
              <a:t>Select one of the following based upon the item you are shipping. </a:t>
            </a:r>
          </a:p>
        </p:txBody>
      </p:sp>
    </p:spTree>
    <p:extLst>
      <p:ext uri="{BB962C8B-B14F-4D97-AF65-F5344CB8AC3E}">
        <p14:creationId xmlns:p14="http://schemas.microsoft.com/office/powerpoint/2010/main" val="191680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5353" y="144701"/>
            <a:ext cx="6355533" cy="461665"/>
          </a:xfrm>
          <a:prstGeom prst="rect">
            <a:avLst/>
          </a:prstGeom>
          <a:noFill/>
        </p:spPr>
        <p:txBody>
          <a:bodyPr wrap="square" rtlCol="0">
            <a:spAutoFit/>
          </a:bodyPr>
          <a:lstStyle/>
          <a:p>
            <a:r>
              <a:rPr lang="en-US" sz="2400" b="1" u="sng" dirty="0"/>
              <a:t>Entering Item Description of Shipment</a:t>
            </a:r>
          </a:p>
        </p:txBody>
      </p:sp>
      <p:pic>
        <p:nvPicPr>
          <p:cNvPr id="7" name="Picture 6" descr="Graphical user interface, text, application&#10;&#10;Description automatically generated">
            <a:extLst>
              <a:ext uri="{FF2B5EF4-FFF2-40B4-BE49-F238E27FC236}">
                <a16:creationId xmlns:a16="http://schemas.microsoft.com/office/drawing/2014/main" id="{976F817A-A3DA-7398-FEE1-D5D68BE5AF13}"/>
              </a:ext>
            </a:extLst>
          </p:cNvPr>
          <p:cNvPicPr>
            <a:picLocks noChangeAspect="1"/>
          </p:cNvPicPr>
          <p:nvPr/>
        </p:nvPicPr>
        <p:blipFill>
          <a:blip r:embed="rId2"/>
          <a:stretch>
            <a:fillRect/>
          </a:stretch>
        </p:blipFill>
        <p:spPr>
          <a:xfrm>
            <a:off x="310718" y="1180729"/>
            <a:ext cx="8558073" cy="5362113"/>
          </a:xfrm>
          <a:prstGeom prst="rect">
            <a:avLst/>
          </a:prstGeom>
        </p:spPr>
      </p:pic>
      <p:sp>
        <p:nvSpPr>
          <p:cNvPr id="10" name="TextBox 9">
            <a:extLst>
              <a:ext uri="{FF2B5EF4-FFF2-40B4-BE49-F238E27FC236}">
                <a16:creationId xmlns:a16="http://schemas.microsoft.com/office/drawing/2014/main" id="{4945340F-3970-4E4B-C816-2313BA2F3746}"/>
              </a:ext>
            </a:extLst>
          </p:cNvPr>
          <p:cNvSpPr txBox="1"/>
          <p:nvPr/>
        </p:nvSpPr>
        <p:spPr>
          <a:xfrm>
            <a:off x="4822110" y="3891482"/>
            <a:ext cx="3695692" cy="584775"/>
          </a:xfrm>
          <a:prstGeom prst="rect">
            <a:avLst/>
          </a:prstGeom>
          <a:solidFill>
            <a:schemeClr val="tx1"/>
          </a:solidFill>
        </p:spPr>
        <p:txBody>
          <a:bodyPr wrap="square" rtlCol="0">
            <a:spAutoFit/>
          </a:bodyPr>
          <a:lstStyle/>
          <a:p>
            <a:r>
              <a:rPr lang="en-US" sz="1600" dirty="0">
                <a:solidFill>
                  <a:schemeClr val="bg1"/>
                </a:solidFill>
              </a:rPr>
              <a:t>Enter Item Name, Weight, Quantity, and Value then click continue</a:t>
            </a:r>
          </a:p>
        </p:txBody>
      </p:sp>
    </p:spTree>
    <p:extLst>
      <p:ext uri="{BB962C8B-B14F-4D97-AF65-F5344CB8AC3E}">
        <p14:creationId xmlns:p14="http://schemas.microsoft.com/office/powerpoint/2010/main" val="95127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9294" y="1330813"/>
            <a:ext cx="8038212" cy="5215344"/>
          </a:xfrm>
          <a:prstGeom prst="rect">
            <a:avLst/>
          </a:prstGeom>
          <a:ln>
            <a:solidFill>
              <a:schemeClr val="tx1"/>
            </a:solidFill>
          </a:ln>
        </p:spPr>
      </p:pic>
      <p:sp>
        <p:nvSpPr>
          <p:cNvPr id="4" name="Left Arrow 3"/>
          <p:cNvSpPr/>
          <p:nvPr/>
        </p:nvSpPr>
        <p:spPr>
          <a:xfrm>
            <a:off x="3557036" y="3355252"/>
            <a:ext cx="680816" cy="388772"/>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85596" y="4227874"/>
            <a:ext cx="3766240" cy="338554"/>
          </a:xfrm>
          <a:prstGeom prst="rect">
            <a:avLst/>
          </a:prstGeom>
          <a:solidFill>
            <a:schemeClr val="tx1"/>
          </a:solidFill>
        </p:spPr>
        <p:txBody>
          <a:bodyPr wrap="square" rtlCol="0">
            <a:spAutoFit/>
          </a:bodyPr>
          <a:lstStyle/>
          <a:p>
            <a:r>
              <a:rPr lang="en-US" sz="1600" dirty="0">
                <a:solidFill>
                  <a:schemeClr val="bg1"/>
                </a:solidFill>
              </a:rPr>
              <a:t>Fill in the Recipient’s address </a:t>
            </a:r>
          </a:p>
        </p:txBody>
      </p:sp>
      <p:sp>
        <p:nvSpPr>
          <p:cNvPr id="8" name="TextBox 7">
            <a:extLst>
              <a:ext uri="{FF2B5EF4-FFF2-40B4-BE49-F238E27FC236}">
                <a16:creationId xmlns:a16="http://schemas.microsoft.com/office/drawing/2014/main" id="{15C42066-0FE8-31D0-9A83-759B3705363C}"/>
              </a:ext>
            </a:extLst>
          </p:cNvPr>
          <p:cNvSpPr txBox="1"/>
          <p:nvPr/>
        </p:nvSpPr>
        <p:spPr>
          <a:xfrm>
            <a:off x="2241973" y="216021"/>
            <a:ext cx="6355533" cy="461665"/>
          </a:xfrm>
          <a:prstGeom prst="rect">
            <a:avLst/>
          </a:prstGeom>
          <a:noFill/>
        </p:spPr>
        <p:txBody>
          <a:bodyPr wrap="square" rtlCol="0">
            <a:spAutoFit/>
          </a:bodyPr>
          <a:lstStyle/>
          <a:p>
            <a:r>
              <a:rPr lang="en-US" sz="2400" b="1" u="sng" dirty="0"/>
              <a:t>Filling in Shipping Address</a:t>
            </a:r>
          </a:p>
        </p:txBody>
      </p:sp>
      <p:sp>
        <p:nvSpPr>
          <p:cNvPr id="9" name="TextBox 8">
            <a:extLst>
              <a:ext uri="{FF2B5EF4-FFF2-40B4-BE49-F238E27FC236}">
                <a16:creationId xmlns:a16="http://schemas.microsoft.com/office/drawing/2014/main" id="{A19D586D-46D4-3F40-FBF8-1053C26F42FB}"/>
              </a:ext>
            </a:extLst>
          </p:cNvPr>
          <p:cNvSpPr txBox="1"/>
          <p:nvPr/>
        </p:nvSpPr>
        <p:spPr>
          <a:xfrm>
            <a:off x="4403323" y="3159249"/>
            <a:ext cx="3190793" cy="584775"/>
          </a:xfrm>
          <a:prstGeom prst="rect">
            <a:avLst/>
          </a:prstGeom>
          <a:solidFill>
            <a:schemeClr val="tx1"/>
          </a:solidFill>
        </p:spPr>
        <p:txBody>
          <a:bodyPr wrap="square" rtlCol="0">
            <a:spAutoFit/>
          </a:bodyPr>
          <a:lstStyle/>
          <a:p>
            <a:r>
              <a:rPr lang="en-US" sz="1600" dirty="0">
                <a:solidFill>
                  <a:schemeClr val="bg1"/>
                </a:solidFill>
              </a:rPr>
              <a:t>Select sender name and address or add new one</a:t>
            </a:r>
          </a:p>
        </p:txBody>
      </p:sp>
    </p:spTree>
    <p:extLst>
      <p:ext uri="{BB962C8B-B14F-4D97-AF65-F5344CB8AC3E}">
        <p14:creationId xmlns:p14="http://schemas.microsoft.com/office/powerpoint/2010/main" val="104587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14417</TotalTime>
  <Words>647</Words>
  <Application>Microsoft Macintosh PowerPoint</Application>
  <PresentationFormat>On-screen Show (4:3)</PresentationFormat>
  <Paragraphs>66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-apple-system</vt:lpstr>
      <vt:lpstr>Arial</vt:lpstr>
      <vt:lpstr>Calibri</vt:lpstr>
      <vt:lpstr>Office Theme</vt:lpstr>
      <vt:lpstr>eShipGlobal Training Module Reference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eShipGlobal Training Module Reference Guide</dc:title>
  <dc:subject>2017 - Mail Services (Shipping, Receiving, Distribution) - The University of Texas at Dallas</dc:subject>
  <dc:creator>2017 - Mail Services (Shipping, Receiving, Distribution) - The University of Texas at Dallas</dc:creator>
  <cp:keywords/>
  <dc:description/>
  <cp:lastModifiedBy>Arredondo, Rodolfo</cp:lastModifiedBy>
  <cp:revision>122</cp:revision>
  <cp:lastPrinted>2016-08-09T18:51:51Z</cp:lastPrinted>
  <dcterms:created xsi:type="dcterms:W3CDTF">2011-08-25T15:49:05Z</dcterms:created>
  <dcterms:modified xsi:type="dcterms:W3CDTF">2023-08-10T15:08:45Z</dcterms:modified>
  <cp:category/>
</cp:coreProperties>
</file>